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5" r:id="rId9"/>
    <p:sldId id="264" r:id="rId10"/>
    <p:sldId id="258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3C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94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4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33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075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7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98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351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2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1573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31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922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C86DE-C975-4EDB-ACE6-4CFAC76029B3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C26BBC5-1A76-4103-868B-34F81730CA59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33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err="1" smtClean="0">
                <a:latin typeface="Nyala" panose="02000504070300020003" pitchFamily="2" charset="0"/>
              </a:rPr>
              <a:t>Expressions</a:t>
            </a:r>
            <a:r>
              <a:rPr lang="de-DE" dirty="0" smtClean="0">
                <a:latin typeface="Nyala" panose="02000504070300020003" pitchFamily="2" charset="0"/>
              </a:rPr>
              <a:t> </a:t>
            </a:r>
            <a:r>
              <a:rPr lang="de-DE" dirty="0" err="1" smtClean="0">
                <a:latin typeface="Nyala" panose="02000504070300020003" pitchFamily="2" charset="0"/>
              </a:rPr>
              <a:t>of</a:t>
            </a:r>
            <a:r>
              <a:rPr lang="de-DE" dirty="0" smtClean="0">
                <a:latin typeface="Nyala" panose="02000504070300020003" pitchFamily="2" charset="0"/>
              </a:rPr>
              <a:t> </a:t>
            </a:r>
            <a:r>
              <a:rPr lang="de-DE" dirty="0" err="1" smtClean="0">
                <a:latin typeface="Nyala" panose="02000504070300020003" pitchFamily="2" charset="0"/>
              </a:rPr>
              <a:t>quantit</a:t>
            </a:r>
            <a:r>
              <a:rPr lang="en-US" dirty="0" smtClean="0">
                <a:latin typeface="Nyala" panose="02000504070300020003" pitchFamily="2" charset="0"/>
              </a:rPr>
              <a:t>y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Iskra </a:t>
            </a:r>
            <a:r>
              <a:rPr lang="en-US" dirty="0" err="1" smtClean="0"/>
              <a:t>Petkova</a:t>
            </a:r>
            <a:endParaRPr lang="bg-BG" dirty="0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D5"/>
              </a:clrFrom>
              <a:clrTo>
                <a:srgbClr val="FFFED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92" y="1216617"/>
            <a:ext cx="2232660" cy="1968701"/>
          </a:xfrm>
          <a:prstGeom prst="rect">
            <a:avLst/>
          </a:prstGeom>
        </p:spPr>
      </p:pic>
      <p:sp>
        <p:nvSpPr>
          <p:cNvPr id="7" name="Закръглен правоъгълник 6"/>
          <p:cNvSpPr/>
          <p:nvPr/>
        </p:nvSpPr>
        <p:spPr>
          <a:xfrm>
            <a:off x="1581689" y="533490"/>
            <a:ext cx="1892808" cy="674481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39700" h="63500"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some</a:t>
            </a:r>
            <a:endParaRPr lang="bg-BG" sz="3600" dirty="0">
              <a:solidFill>
                <a:srgbClr val="FFFF00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4788280" y="330654"/>
            <a:ext cx="1892808" cy="674481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39700" h="63500"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any</a:t>
            </a:r>
            <a:endParaRPr lang="bg-BG" sz="3600" dirty="0">
              <a:solidFill>
                <a:srgbClr val="FFFF00"/>
              </a:solidFill>
            </a:endParaRPr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1046207" y="3916458"/>
            <a:ext cx="1892808" cy="674481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39700" h="63500"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much</a:t>
            </a:r>
            <a:endParaRPr lang="bg-BG" sz="3600" dirty="0">
              <a:solidFill>
                <a:srgbClr val="FFFF00"/>
              </a:solidFill>
            </a:endParaRP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3330163" y="5046787"/>
            <a:ext cx="1892808" cy="674481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39700" h="63500"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many</a:t>
            </a:r>
            <a:endParaRPr lang="bg-BG" sz="3600" dirty="0">
              <a:solidFill>
                <a:srgbClr val="FFFF00"/>
              </a:solidFill>
            </a:endParaRPr>
          </a:p>
        </p:txBody>
      </p:sp>
      <p:sp>
        <p:nvSpPr>
          <p:cNvPr id="11" name="Закръглен правоъгълник 10"/>
          <p:cNvSpPr/>
          <p:nvPr/>
        </p:nvSpPr>
        <p:spPr>
          <a:xfrm rot="20823386">
            <a:off x="5925081" y="4033672"/>
            <a:ext cx="1892808" cy="674481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39700" h="63500"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a</a:t>
            </a:r>
            <a:r>
              <a:rPr lang="en-US" sz="3600" dirty="0" smtClean="0">
                <a:solidFill>
                  <a:srgbClr val="FFFF00"/>
                </a:solidFill>
              </a:rPr>
              <a:t> lot of</a:t>
            </a:r>
            <a:endParaRPr lang="bg-BG" sz="3600" dirty="0">
              <a:solidFill>
                <a:srgbClr val="FFFF00"/>
              </a:solidFill>
            </a:endParaRPr>
          </a:p>
        </p:txBody>
      </p:sp>
      <p:sp>
        <p:nvSpPr>
          <p:cNvPr id="12" name="Закръглен правоъгълник 11"/>
          <p:cNvSpPr/>
          <p:nvPr/>
        </p:nvSpPr>
        <p:spPr>
          <a:xfrm rot="954286">
            <a:off x="8235031" y="4919496"/>
            <a:ext cx="1892808" cy="674481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39700" h="63500"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</a:t>
            </a:r>
            <a:r>
              <a:rPr lang="en-US" sz="3600" dirty="0" smtClean="0">
                <a:solidFill>
                  <a:srgbClr val="FFFF00"/>
                </a:solidFill>
              </a:rPr>
              <a:t>ots of</a:t>
            </a:r>
            <a:endParaRPr lang="bg-BG" sz="3600" dirty="0">
              <a:solidFill>
                <a:srgbClr val="FFFF00"/>
              </a:solidFill>
            </a:endParaRPr>
          </a:p>
        </p:txBody>
      </p:sp>
      <p:sp>
        <p:nvSpPr>
          <p:cNvPr id="13" name="Закръглен правоъгълник 12"/>
          <p:cNvSpPr/>
          <p:nvPr/>
        </p:nvSpPr>
        <p:spPr>
          <a:xfrm rot="20802428">
            <a:off x="7921566" y="600751"/>
            <a:ext cx="1892808" cy="674481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39700" h="63500"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a</a:t>
            </a:r>
            <a:r>
              <a:rPr lang="en-US" sz="3600" dirty="0" smtClean="0">
                <a:solidFill>
                  <a:srgbClr val="FFFF00"/>
                </a:solidFill>
              </a:rPr>
              <a:t> / an</a:t>
            </a:r>
            <a:endParaRPr lang="bg-BG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52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710" y="2081271"/>
            <a:ext cx="2314575" cy="1981200"/>
          </a:xfr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57" y="0"/>
            <a:ext cx="4560551" cy="2734840"/>
          </a:xfrm>
          <a:prstGeom prst="rect">
            <a:avLst/>
          </a:prstGeom>
        </p:spPr>
      </p:pic>
      <p:sp>
        <p:nvSpPr>
          <p:cNvPr id="6" name="Текстово поле 5"/>
          <p:cNvSpPr txBox="1"/>
          <p:nvPr/>
        </p:nvSpPr>
        <p:spPr>
          <a:xfrm>
            <a:off x="2737771" y="4816111"/>
            <a:ext cx="7515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Искра Петкова – ст. учител по английски език</a:t>
            </a:r>
          </a:p>
          <a:p>
            <a:pPr algn="ctr"/>
            <a:r>
              <a:rPr lang="bg-BG" sz="20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ОУ „Св. Св. Кирил и Методий“ с Зараево, </a:t>
            </a:r>
            <a:r>
              <a:rPr lang="bg-BG" sz="2000" dirty="0" err="1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обл</a:t>
            </a:r>
            <a:r>
              <a:rPr lang="bg-BG" sz="20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 Търговище</a:t>
            </a:r>
            <a:endParaRPr lang="bg-BG" sz="20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9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97467" y="1812532"/>
            <a:ext cx="10803466" cy="3450613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We use </a:t>
            </a:r>
            <a:r>
              <a:rPr lang="en-US" sz="32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</a:t>
            </a:r>
            <a:r>
              <a:rPr lang="en-US" sz="3200" dirty="0" smtClean="0">
                <a:latin typeface="Comic Sans MS" panose="030F0702030302020204" pitchFamily="66" charset="0"/>
              </a:rPr>
              <a:t> and </a:t>
            </a:r>
            <a:r>
              <a:rPr lang="en-US" sz="32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</a:t>
            </a:r>
            <a:r>
              <a:rPr lang="en-US" sz="3200" dirty="0" smtClean="0">
                <a:latin typeface="Comic Sans MS" panose="030F0702030302020204" pitchFamily="66" charset="0"/>
              </a:rPr>
              <a:t> with singular countable nouns. </a:t>
            </a:r>
            <a:r>
              <a:rPr lang="de-DE" sz="3200" dirty="0" err="1" smtClean="0">
                <a:latin typeface="Comic Sans MS" panose="030F0702030302020204" pitchFamily="66" charset="0"/>
              </a:rPr>
              <a:t>We</a:t>
            </a:r>
            <a:r>
              <a:rPr lang="de-DE" sz="3200" dirty="0" smtClean="0">
                <a:latin typeface="Comic Sans MS" panose="030F0702030302020204" pitchFamily="66" charset="0"/>
              </a:rPr>
              <a:t> </a:t>
            </a:r>
            <a:r>
              <a:rPr lang="de-DE" sz="3200" dirty="0" err="1" smtClean="0">
                <a:latin typeface="Comic Sans MS" panose="030F0702030302020204" pitchFamily="66" charset="0"/>
              </a:rPr>
              <a:t>don</a:t>
            </a:r>
            <a:r>
              <a:rPr lang="en-US" sz="3200" dirty="0" smtClean="0">
                <a:latin typeface="Comic Sans MS" panose="030F0702030302020204" pitchFamily="66" charset="0"/>
              </a:rPr>
              <a:t>’t use </a:t>
            </a:r>
            <a:r>
              <a:rPr lang="en-US" sz="32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</a:t>
            </a:r>
            <a:r>
              <a:rPr lang="en-US" sz="3200" dirty="0" smtClean="0">
                <a:latin typeface="Comic Sans MS" panose="030F0702030302020204" pitchFamily="66" charset="0"/>
              </a:rPr>
              <a:t>/</a:t>
            </a:r>
            <a:r>
              <a:rPr lang="en-US" sz="32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</a:t>
            </a:r>
            <a:r>
              <a:rPr lang="en-US" sz="3200" dirty="0" smtClean="0">
                <a:latin typeface="Comic Sans MS" panose="030F0702030302020204" pitchFamily="66" charset="0"/>
              </a:rPr>
              <a:t> with uncountable nouns.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bg-BG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(Използваме </a:t>
            </a:r>
            <a:r>
              <a:rPr lang="en-US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a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bg-BG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и </a:t>
            </a:r>
            <a:r>
              <a:rPr lang="en-US" sz="32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</a:t>
            </a:r>
            <a:r>
              <a:rPr lang="bg-BG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 с </a:t>
            </a:r>
            <a:r>
              <a:rPr lang="bg-BG" sz="3200" u="sng" dirty="0" err="1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броими</a:t>
            </a:r>
            <a:r>
              <a:rPr lang="bg-BG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съществителни имена в </a:t>
            </a:r>
            <a:r>
              <a:rPr lang="bg-BG" sz="3200" u="sng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ед. </a:t>
            </a:r>
            <a:r>
              <a:rPr lang="bg-BG" sz="3200" u="sng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ч</a:t>
            </a:r>
            <a:r>
              <a:rPr lang="bg-BG" sz="3200" u="sng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исло</a:t>
            </a:r>
            <a:r>
              <a:rPr lang="bg-BG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bg-BG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Не използваме </a:t>
            </a:r>
            <a:r>
              <a:rPr lang="en-US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/</a:t>
            </a:r>
            <a:r>
              <a:rPr lang="en-US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an</a:t>
            </a:r>
            <a:r>
              <a:rPr lang="en-US" sz="3200" b="1" i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bg-BG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с неброими същ. имена)</a:t>
            </a:r>
          </a:p>
          <a:p>
            <a:pPr marL="2743200" lvl="6" indent="0">
              <a:lnSpc>
                <a:spcPct val="100000"/>
              </a:lnSpc>
              <a:buNone/>
            </a:pPr>
            <a:r>
              <a:rPr lang="de-DE" sz="30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 </a:t>
            </a:r>
            <a:r>
              <a:rPr lang="de-DE" sz="3000" dirty="0" err="1" smtClean="0">
                <a:latin typeface="Comic Sans MS" panose="030F0702030302020204" pitchFamily="66" charset="0"/>
              </a:rPr>
              <a:t>I‘ve</a:t>
            </a:r>
            <a:r>
              <a:rPr lang="de-DE" sz="3000" dirty="0" smtClean="0">
                <a:latin typeface="Comic Sans MS" panose="030F0702030302020204" pitchFamily="66" charset="0"/>
              </a:rPr>
              <a:t> </a:t>
            </a:r>
            <a:r>
              <a:rPr lang="de-DE" sz="3000" dirty="0" err="1" smtClean="0">
                <a:latin typeface="Comic Sans MS" panose="030F0702030302020204" pitchFamily="66" charset="0"/>
              </a:rPr>
              <a:t>got</a:t>
            </a:r>
            <a:r>
              <a:rPr lang="de-DE" sz="3000" dirty="0" smtClean="0">
                <a:latin typeface="Comic Sans MS" panose="030F0702030302020204" pitchFamily="66" charset="0"/>
              </a:rPr>
              <a:t> </a:t>
            </a:r>
            <a:r>
              <a:rPr lang="de-DE" sz="3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</a:t>
            </a:r>
            <a:r>
              <a:rPr lang="de-DE" sz="3000" dirty="0" smtClean="0">
                <a:latin typeface="Comic Sans MS" panose="030F0702030302020204" pitchFamily="66" charset="0"/>
              </a:rPr>
              <a:t> </a:t>
            </a:r>
            <a:r>
              <a:rPr lang="de-DE" sz="3000" dirty="0" err="1" smtClean="0">
                <a:latin typeface="Comic Sans MS" panose="030F0702030302020204" pitchFamily="66" charset="0"/>
              </a:rPr>
              <a:t>laptop</a:t>
            </a:r>
            <a:r>
              <a:rPr lang="de-DE" sz="3000" dirty="0" smtClean="0">
                <a:latin typeface="Comic Sans MS" panose="030F0702030302020204" pitchFamily="66" charset="0"/>
              </a:rPr>
              <a:t>.</a:t>
            </a:r>
          </a:p>
          <a:p>
            <a:pPr marL="2743200" lvl="6" indent="0">
              <a:lnSpc>
                <a:spcPct val="100000"/>
              </a:lnSpc>
              <a:buNone/>
            </a:pPr>
            <a:r>
              <a:rPr lang="de-DE" sz="3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</a:t>
            </a:r>
            <a:r>
              <a:rPr lang="de-DE" sz="3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sz="3000" dirty="0" err="1" smtClean="0">
                <a:latin typeface="Comic Sans MS" panose="030F0702030302020204" pitchFamily="66" charset="0"/>
              </a:rPr>
              <a:t>I‘ve</a:t>
            </a:r>
            <a:r>
              <a:rPr lang="de-DE" sz="3000" dirty="0" smtClean="0">
                <a:latin typeface="Comic Sans MS" panose="030F0702030302020204" pitchFamily="66" charset="0"/>
              </a:rPr>
              <a:t> </a:t>
            </a:r>
            <a:r>
              <a:rPr lang="de-DE" sz="3000" dirty="0" err="1" smtClean="0">
                <a:latin typeface="Comic Sans MS" panose="030F0702030302020204" pitchFamily="66" charset="0"/>
              </a:rPr>
              <a:t>got</a:t>
            </a:r>
            <a:r>
              <a:rPr lang="de-DE" sz="3000" dirty="0" smtClean="0">
                <a:latin typeface="Comic Sans MS" panose="030F0702030302020204" pitchFamily="66" charset="0"/>
              </a:rPr>
              <a:t> </a:t>
            </a:r>
            <a:r>
              <a:rPr lang="de-DE" sz="3000" u="sng" dirty="0" smtClean="0">
                <a:latin typeface="Comic Sans MS" panose="030F0702030302020204" pitchFamily="66" charset="0"/>
              </a:rPr>
              <a:t>a </a:t>
            </a:r>
            <a:r>
              <a:rPr lang="de-DE" sz="3000" u="sng" dirty="0" err="1" smtClean="0">
                <a:latin typeface="Comic Sans MS" panose="030F0702030302020204" pitchFamily="66" charset="0"/>
              </a:rPr>
              <a:t>money</a:t>
            </a:r>
            <a:r>
              <a:rPr lang="de-DE" sz="3000" u="sng" dirty="0" smtClean="0">
                <a:latin typeface="Comic Sans MS" panose="030F0702030302020204" pitchFamily="66" charset="0"/>
              </a:rPr>
              <a:t>.</a:t>
            </a:r>
            <a:endParaRPr lang="bg-BG" sz="3000" u="sng" dirty="0">
              <a:latin typeface="Comic Sans MS" panose="030F0702030302020204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91385" y="632994"/>
            <a:ext cx="1433015" cy="869320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065496" y="614149"/>
            <a:ext cx="1433015" cy="869320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an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925" y="456855"/>
            <a:ext cx="1456046" cy="122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8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64932"/>
            <a:ext cx="11548534" cy="34506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bg-BG" sz="3200" dirty="0" smtClean="0">
                <a:latin typeface="Comic Sans MS" panose="030F0702030302020204" pitchFamily="66" charset="0"/>
              </a:rPr>
              <a:t>Използваме </a:t>
            </a:r>
            <a:r>
              <a:rPr lang="en-US" sz="32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some</a:t>
            </a:r>
            <a:r>
              <a:rPr lang="bg-BG" sz="3200" dirty="0" smtClean="0">
                <a:latin typeface="Comic Sans MS" panose="030F0702030302020204" pitchFamily="66" charset="0"/>
              </a:rPr>
              <a:t> и 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any</a:t>
            </a:r>
            <a:r>
              <a:rPr lang="bg-BG" sz="3200" dirty="0" smtClean="0">
                <a:latin typeface="Comic Sans MS" panose="030F0702030302020204" pitchFamily="66" charset="0"/>
              </a:rPr>
              <a:t>, за да опишем </a:t>
            </a:r>
            <a:r>
              <a:rPr lang="bg-BG" sz="32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неопределено</a:t>
            </a:r>
            <a:r>
              <a:rPr lang="bg-BG" sz="3200" dirty="0" smtClean="0">
                <a:latin typeface="Comic Sans MS" panose="030F0702030302020204" pitchFamily="66" charset="0"/>
              </a:rPr>
              <a:t> или непълно количество. </a:t>
            </a:r>
          </a:p>
          <a:p>
            <a:pPr marL="0" indent="0">
              <a:lnSpc>
                <a:spcPct val="100000"/>
              </a:lnSpc>
              <a:buNone/>
            </a:pPr>
            <a:endParaRPr lang="bg-BG" sz="3200" b="1" dirty="0">
              <a:solidFill>
                <a:srgbClr val="008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914400" lvl="2" indent="0">
              <a:lnSpc>
                <a:spcPct val="100000"/>
              </a:lnSpc>
              <a:buNone/>
            </a:pPr>
            <a:r>
              <a:rPr lang="de-DE" sz="32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 </a:t>
            </a:r>
            <a:r>
              <a:rPr lang="de-DE" sz="34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There</a:t>
            </a:r>
            <a:r>
              <a:rPr lang="en-US" sz="3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’s </a:t>
            </a:r>
            <a:r>
              <a:rPr lang="de-DE" sz="3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some</a:t>
            </a:r>
            <a:r>
              <a:rPr lang="de-DE" sz="3400" dirty="0" smtClean="0">
                <a:latin typeface="Comic Sans MS" panose="030F0702030302020204" pitchFamily="66" charset="0"/>
              </a:rPr>
              <a:t> </a:t>
            </a:r>
            <a:r>
              <a:rPr lang="de-DE" sz="3400" dirty="0" err="1" smtClean="0">
                <a:latin typeface="Comic Sans MS" panose="030F0702030302020204" pitchFamily="66" charset="0"/>
              </a:rPr>
              <a:t>water</a:t>
            </a:r>
            <a:r>
              <a:rPr lang="de-DE" sz="3400" dirty="0" smtClean="0">
                <a:latin typeface="Comic Sans MS" panose="030F0702030302020204" pitchFamily="66" charset="0"/>
              </a:rPr>
              <a:t> in </a:t>
            </a:r>
            <a:r>
              <a:rPr lang="de-DE" sz="3400" dirty="0" err="1" smtClean="0">
                <a:latin typeface="Comic Sans MS" panose="030F0702030302020204" pitchFamily="66" charset="0"/>
              </a:rPr>
              <a:t>the</a:t>
            </a:r>
            <a:r>
              <a:rPr lang="de-DE" sz="3400" dirty="0" smtClean="0">
                <a:latin typeface="Comic Sans MS" panose="030F0702030302020204" pitchFamily="66" charset="0"/>
              </a:rPr>
              <a:t> </a:t>
            </a:r>
            <a:r>
              <a:rPr lang="de-DE" sz="3400" dirty="0" err="1" smtClean="0">
                <a:latin typeface="Comic Sans MS" panose="030F0702030302020204" pitchFamily="66" charset="0"/>
              </a:rPr>
              <a:t>bottle</a:t>
            </a:r>
            <a:r>
              <a:rPr lang="de-DE" sz="3400" dirty="0" smtClean="0">
                <a:latin typeface="Comic Sans MS" panose="030F0702030302020204" pitchFamily="66" charset="0"/>
              </a:rPr>
              <a:t>.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Is </a:t>
            </a:r>
            <a:r>
              <a:rPr lang="en-US" sz="3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there </a:t>
            </a:r>
            <a:r>
              <a:rPr lang="en-US" sz="3400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any</a:t>
            </a:r>
            <a:r>
              <a:rPr lang="en-US" sz="3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water in the bottle</a:t>
            </a:r>
            <a:r>
              <a:rPr lang="en-US" sz="34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?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There </a:t>
            </a:r>
            <a:r>
              <a:rPr lang="en-US" sz="3400" u="sng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isn’t</a:t>
            </a:r>
            <a:r>
              <a:rPr lang="en-US" sz="3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3400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any</a:t>
            </a:r>
            <a:r>
              <a:rPr lang="en-US" sz="3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water in the bottle.</a:t>
            </a:r>
            <a:endParaRPr lang="bg-BG" sz="3400" dirty="0">
              <a:latin typeface="Comic Sans MS" panose="030F0702030302020204" pitchFamily="66" charset="0"/>
            </a:endParaRPr>
          </a:p>
          <a:p>
            <a:pPr marL="2743200" lvl="6" indent="0">
              <a:lnSpc>
                <a:spcPct val="100000"/>
              </a:lnSpc>
              <a:buNone/>
            </a:pPr>
            <a:endParaRPr lang="bg-BG" sz="3000" u="sng" dirty="0">
              <a:latin typeface="Comic Sans MS" panose="030F0702030302020204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86163" y="570930"/>
            <a:ext cx="2163170" cy="1094003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some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94563" y="570929"/>
            <a:ext cx="2163170" cy="1094003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any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981" y="159236"/>
            <a:ext cx="1231933" cy="150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145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97980" y="1979800"/>
            <a:ext cx="10957106" cy="4114135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bg-BG" sz="3200" dirty="0" smtClean="0">
                <a:latin typeface="Comic Sans MS" panose="030F0702030302020204" pitchFamily="66" charset="0"/>
              </a:rPr>
              <a:t>Използваме </a:t>
            </a:r>
            <a:r>
              <a:rPr lang="en-US" sz="32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some</a:t>
            </a:r>
            <a:r>
              <a:rPr lang="bg-BG" sz="3200" dirty="0" smtClean="0">
                <a:latin typeface="Comic Sans MS" panose="030F0702030302020204" pitchFamily="66" charset="0"/>
              </a:rPr>
              <a:t>  в </a:t>
            </a:r>
            <a:r>
              <a:rPr lang="bg-BG" sz="3200" u="sng" dirty="0" smtClean="0">
                <a:latin typeface="Comic Sans MS" panose="030F0702030302020204" pitchFamily="66" charset="0"/>
              </a:rPr>
              <a:t>положителни</a:t>
            </a:r>
            <a:r>
              <a:rPr lang="bg-BG" sz="3200" dirty="0" smtClean="0">
                <a:latin typeface="Comic Sans MS" panose="030F0702030302020204" pitchFamily="66" charset="0"/>
              </a:rPr>
              <a:t> съобщителни изречения</a:t>
            </a:r>
            <a:r>
              <a:rPr lang="de-DE" sz="3200" dirty="0">
                <a:latin typeface="Comic Sans MS" panose="030F0702030302020204" pitchFamily="66" charset="0"/>
              </a:rPr>
              <a:t>:</a:t>
            </a:r>
            <a:endParaRPr lang="bg-BG" sz="3200" dirty="0" smtClean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</a:pPr>
            <a:r>
              <a:rPr lang="bg-BG" sz="3200" dirty="0" smtClean="0">
                <a:latin typeface="Comic Sans MS" panose="030F0702030302020204" pitchFamily="66" charset="0"/>
              </a:rPr>
              <a:t>с </a:t>
            </a:r>
            <a:r>
              <a:rPr lang="bg-BG" sz="3200" u="sng" dirty="0" err="1" smtClean="0">
                <a:latin typeface="Comic Sans MS" panose="030F0702030302020204" pitchFamily="66" charset="0"/>
              </a:rPr>
              <a:t>броими</a:t>
            </a:r>
            <a:r>
              <a:rPr lang="bg-BG" sz="3200" dirty="0" smtClean="0">
                <a:latin typeface="Comic Sans MS" panose="030F0702030302020204" pitchFamily="66" charset="0"/>
              </a:rPr>
              <a:t> съществителни имена в </a:t>
            </a:r>
            <a:r>
              <a:rPr lang="bg-BG" sz="3200" u="sng" dirty="0" smtClean="0">
                <a:latin typeface="Comic Sans MS" panose="030F0702030302020204" pitchFamily="66" charset="0"/>
              </a:rPr>
              <a:t>мн. число</a:t>
            </a:r>
            <a:r>
              <a:rPr lang="bg-BG" sz="3200" dirty="0">
                <a:latin typeface="Comic Sans MS" panose="030F0702030302020204" pitchFamily="66" charset="0"/>
              </a:rPr>
              <a:t> </a:t>
            </a:r>
            <a:endParaRPr lang="bg-BG" sz="3200" dirty="0" smtClean="0">
              <a:latin typeface="Comic Sans MS" panose="030F0702030302020204" pitchFamily="66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sz="3000" dirty="0" smtClean="0">
              <a:latin typeface="Comic Sans MS" panose="030F0702030302020204" pitchFamily="66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Comic Sans MS" panose="030F0702030302020204" pitchFamily="66" charset="0"/>
              </a:rPr>
              <a:t>There </a:t>
            </a:r>
            <a:r>
              <a:rPr lang="en-US" sz="3600" dirty="0" smtClean="0">
                <a:latin typeface="Comic Sans MS" panose="030F0702030302020204" pitchFamily="66" charset="0"/>
              </a:rPr>
              <a:t>are </a:t>
            </a:r>
            <a:r>
              <a:rPr lang="en-US" sz="36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some</a:t>
            </a:r>
            <a:r>
              <a:rPr lang="en-US" sz="3600" u="sng" dirty="0" smtClean="0">
                <a:latin typeface="Comic Sans MS" panose="030F0702030302020204" pitchFamily="66" charset="0"/>
              </a:rPr>
              <a:t> book</a:t>
            </a:r>
            <a:r>
              <a:rPr lang="en-US" sz="3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3600" u="sng" dirty="0" smtClean="0">
                <a:latin typeface="Comic Sans MS" panose="030F0702030302020204" pitchFamily="66" charset="0"/>
              </a:rPr>
              <a:t> </a:t>
            </a:r>
            <a:r>
              <a:rPr lang="en-US" sz="3600" dirty="0" smtClean="0">
                <a:latin typeface="Comic Sans MS" panose="030F0702030302020204" pitchFamily="66" charset="0"/>
              </a:rPr>
              <a:t>on the shelf</a:t>
            </a:r>
            <a:r>
              <a:rPr lang="en-US" sz="3600" dirty="0" smtClean="0">
                <a:latin typeface="Comic Sans MS" panose="030F0702030302020204" pitchFamily="66" charset="0"/>
              </a:rPr>
              <a:t>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smtClean="0">
                <a:latin typeface="Comic Sans MS" panose="030F0702030302020204" pitchFamily="66" charset="0"/>
              </a:rPr>
              <a:t>                 (</a:t>
            </a:r>
            <a:r>
              <a:rPr lang="bg-BG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няколко</a:t>
            </a:r>
            <a:r>
              <a:rPr lang="bg-BG" sz="3600" dirty="0" smtClean="0">
                <a:latin typeface="Comic Sans MS" panose="030F0702030302020204" pitchFamily="66" charset="0"/>
              </a:rPr>
              <a:t> книги)</a:t>
            </a:r>
            <a:endParaRPr lang="bg-BG" sz="3600" dirty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</a:pPr>
            <a:endParaRPr lang="bg-BG" sz="3200" dirty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bg-BG" sz="3200" dirty="0" smtClean="0">
                <a:latin typeface="Comic Sans MS" panose="030F0702030302020204" pitchFamily="66" charset="0"/>
              </a:rPr>
              <a:t> с </a:t>
            </a:r>
            <a:r>
              <a:rPr lang="bg-BG" sz="3200" u="sng" dirty="0" smtClean="0">
                <a:latin typeface="Comic Sans MS" panose="030F0702030302020204" pitchFamily="66" charset="0"/>
              </a:rPr>
              <a:t>неброими</a:t>
            </a:r>
            <a:r>
              <a:rPr lang="bg-BG" sz="3200" dirty="0" smtClean="0">
                <a:latin typeface="Comic Sans MS" panose="030F0702030302020204" pitchFamily="66" charset="0"/>
              </a:rPr>
              <a:t> същ. </a:t>
            </a:r>
            <a:r>
              <a:rPr lang="bg-BG" sz="3200" dirty="0">
                <a:latin typeface="Comic Sans MS" panose="030F0702030302020204" pitchFamily="66" charset="0"/>
              </a:rPr>
              <a:t>и</a:t>
            </a:r>
            <a:r>
              <a:rPr lang="bg-BG" sz="3200" dirty="0" smtClean="0">
                <a:latin typeface="Comic Sans MS" panose="030F0702030302020204" pitchFamily="66" charset="0"/>
              </a:rPr>
              <a:t>мена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de-DE" sz="28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 </a:t>
            </a:r>
            <a:r>
              <a:rPr lang="de-DE" sz="36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She</a:t>
            </a:r>
            <a:r>
              <a:rPr lang="en-US" sz="36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needs</a:t>
            </a:r>
            <a:r>
              <a:rPr lang="de-DE" sz="3600" dirty="0" smtClean="0">
                <a:latin typeface="Comic Sans MS" panose="030F0702030302020204" pitchFamily="66" charset="0"/>
              </a:rPr>
              <a:t> </a:t>
            </a:r>
            <a:r>
              <a:rPr lang="de-DE" sz="3600" b="1" u="sng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some</a:t>
            </a:r>
            <a:r>
              <a:rPr lang="de-DE" sz="3600" u="sng" dirty="0" smtClean="0">
                <a:latin typeface="Comic Sans MS" panose="030F0702030302020204" pitchFamily="66" charset="0"/>
              </a:rPr>
              <a:t> </a:t>
            </a:r>
            <a:r>
              <a:rPr lang="de-DE" sz="3600" i="1" u="sng" dirty="0" err="1" smtClean="0">
                <a:latin typeface="Comic Sans MS" panose="030F0702030302020204" pitchFamily="66" charset="0"/>
              </a:rPr>
              <a:t>help</a:t>
            </a:r>
            <a:r>
              <a:rPr lang="de-DE" sz="3600" dirty="0" smtClean="0">
                <a:latin typeface="Comic Sans MS" panose="030F0702030302020204" pitchFamily="66" charset="0"/>
              </a:rPr>
              <a:t>. </a:t>
            </a:r>
            <a:r>
              <a:rPr lang="bg-BG" sz="3600" dirty="0" smtClean="0">
                <a:latin typeface="Comic Sans MS" panose="030F0702030302020204" pitchFamily="66" charset="0"/>
              </a:rPr>
              <a:t>(Тя има нужда от помощ.)</a:t>
            </a:r>
            <a:endParaRPr lang="de-DE" sz="36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13363" y="233762"/>
            <a:ext cx="2163170" cy="1094003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some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68" y="3300762"/>
            <a:ext cx="1074876" cy="1563570"/>
          </a:xfrm>
          <a:prstGeom prst="rect">
            <a:avLst/>
          </a:prstGeom>
        </p:spPr>
      </p:pic>
      <p:sp>
        <p:nvSpPr>
          <p:cNvPr id="6" name="Текстово поле 5"/>
          <p:cNvSpPr txBox="1"/>
          <p:nvPr/>
        </p:nvSpPr>
        <p:spPr>
          <a:xfrm>
            <a:off x="1003609" y="1395442"/>
            <a:ext cx="1074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Some </a:t>
            </a:r>
            <a:r>
              <a:rPr lang="bg-BG" sz="2400" dirty="0">
                <a:latin typeface="Comic Sans MS" panose="030F0702030302020204" pitchFamily="66" charset="0"/>
              </a:rPr>
              <a:t>означава</a:t>
            </a:r>
            <a:r>
              <a:rPr lang="bg-BG" sz="2400" b="1" i="1" dirty="0">
                <a:latin typeface="Comic Sans MS" panose="030F0702030302020204" pitchFamily="66" charset="0"/>
              </a:rPr>
              <a:t> „</a:t>
            </a:r>
            <a:r>
              <a:rPr lang="bg-BG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някой, някакъв, няколко, малко, неопределен брой</a:t>
            </a:r>
            <a:r>
              <a:rPr lang="bg-BG" b="1" i="1" dirty="0" smtClean="0">
                <a:latin typeface="Comic Sans MS" panose="030F0702030302020204" pitchFamily="66" charset="0"/>
              </a:rPr>
              <a:t>“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007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8976" y="1892808"/>
            <a:ext cx="11819467" cy="44988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bg-BG" sz="3200" dirty="0" smtClean="0">
                <a:latin typeface="Comic Sans MS" panose="030F0702030302020204" pitchFamily="66" charset="0"/>
              </a:rPr>
              <a:t>Използваме </a:t>
            </a:r>
            <a:r>
              <a:rPr lang="en-US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any</a:t>
            </a:r>
            <a:r>
              <a:rPr lang="bg-BG" sz="3200" dirty="0" smtClean="0">
                <a:latin typeface="Comic Sans MS" panose="030F0702030302020204" pitchFamily="66" charset="0"/>
              </a:rPr>
              <a:t>  в </a:t>
            </a:r>
            <a:r>
              <a:rPr lang="bg-BG" sz="3200" u="sng" dirty="0" smtClean="0">
                <a:latin typeface="Comic Sans MS" panose="030F0702030302020204" pitchFamily="66" charset="0"/>
              </a:rPr>
              <a:t>отрицателни</a:t>
            </a:r>
            <a:r>
              <a:rPr lang="bg-BG" sz="3200" dirty="0" smtClean="0">
                <a:latin typeface="Comic Sans MS" panose="030F0702030302020204" pitchFamily="66" charset="0"/>
              </a:rPr>
              <a:t> изречения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bg-BG" sz="3200" dirty="0" smtClean="0">
                <a:latin typeface="Comic Sans MS" panose="030F0702030302020204" pitchFamily="66" charset="0"/>
              </a:rPr>
              <a:t>(тогава </a:t>
            </a:r>
            <a:r>
              <a:rPr lang="en-US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any</a:t>
            </a:r>
            <a:r>
              <a:rPr lang="bg-BG" sz="3200" dirty="0" smtClean="0">
                <a:latin typeface="Comic Sans MS" panose="030F0702030302020204" pitchFamily="66" charset="0"/>
              </a:rPr>
              <a:t> означава </a:t>
            </a:r>
            <a:r>
              <a:rPr lang="bg-BG" sz="3200" i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никакъв, -</a:t>
            </a:r>
            <a:r>
              <a:rPr lang="bg-BG" sz="3200" i="1" dirty="0" err="1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ква</a:t>
            </a:r>
            <a:r>
              <a:rPr lang="bg-BG" sz="3200" i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, -</a:t>
            </a:r>
            <a:r>
              <a:rPr lang="bg-BG" sz="3200" i="1" dirty="0" err="1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кво</a:t>
            </a:r>
            <a:r>
              <a:rPr lang="bg-BG" sz="3200" i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, -</a:t>
            </a:r>
            <a:r>
              <a:rPr lang="bg-BG" sz="3200" i="1" dirty="0" err="1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кви</a:t>
            </a:r>
            <a:r>
              <a:rPr lang="bg-BG" sz="3200" dirty="0" smtClean="0">
                <a:latin typeface="Comic Sans MS" panose="030F0702030302020204" pitchFamily="66" charset="0"/>
              </a:rPr>
              <a:t>)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bg-BG" sz="3200" dirty="0" smtClean="0">
                <a:latin typeface="Comic Sans MS" panose="030F0702030302020204" pitchFamily="66" charset="0"/>
              </a:rPr>
              <a:t>с </a:t>
            </a:r>
            <a:r>
              <a:rPr lang="bg-BG" sz="3200" u="sng" dirty="0" err="1">
                <a:latin typeface="Comic Sans MS" panose="030F0702030302020204" pitchFamily="66" charset="0"/>
              </a:rPr>
              <a:t>броими</a:t>
            </a:r>
            <a:r>
              <a:rPr lang="bg-BG" sz="3200" dirty="0">
                <a:latin typeface="Comic Sans MS" panose="030F0702030302020204" pitchFamily="66" charset="0"/>
              </a:rPr>
              <a:t> съществителни имена в </a:t>
            </a:r>
            <a:r>
              <a:rPr lang="bg-BG" sz="3200" u="sng" dirty="0">
                <a:latin typeface="Comic Sans MS" panose="030F0702030302020204" pitchFamily="66" charset="0"/>
              </a:rPr>
              <a:t>мн. число</a:t>
            </a:r>
            <a:r>
              <a:rPr lang="bg-BG" sz="3200" dirty="0">
                <a:latin typeface="Comic Sans MS" panose="030F0702030302020204" pitchFamily="66" charset="0"/>
              </a:rPr>
              <a:t> </a:t>
            </a:r>
            <a:endParaRPr lang="bg-BG" sz="3200" dirty="0" smtClean="0">
              <a:latin typeface="Comic Sans MS" panose="030F0702030302020204" pitchFamily="66" charset="0"/>
            </a:endParaRPr>
          </a:p>
          <a:p>
            <a:pPr marL="457200" lvl="1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de-DE" sz="30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r>
              <a:rPr lang="en-US" sz="3000" i="1" dirty="0" smtClean="0">
                <a:latin typeface="Comic Sans MS" panose="030F0702030302020204" pitchFamily="66" charset="0"/>
              </a:rPr>
              <a:t>There </a:t>
            </a:r>
            <a:r>
              <a:rPr lang="en-US" sz="3000" b="1" i="1" u="sng" dirty="0" smtClean="0">
                <a:latin typeface="Comic Sans MS" panose="030F0702030302020204" pitchFamily="66" charset="0"/>
              </a:rPr>
              <a:t>aren’t</a:t>
            </a:r>
            <a:r>
              <a:rPr lang="en-US" sz="3000" i="1" u="sng" dirty="0" smtClean="0">
                <a:latin typeface="Comic Sans MS" panose="030F0702030302020204" pitchFamily="66" charset="0"/>
              </a:rPr>
              <a:t> </a:t>
            </a:r>
            <a:r>
              <a:rPr lang="en-US" sz="3000" b="1" i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any</a:t>
            </a:r>
            <a:r>
              <a:rPr lang="en-US" sz="3000" i="1" u="sng" dirty="0" smtClean="0">
                <a:latin typeface="Comic Sans MS" panose="030F0702030302020204" pitchFamily="66" charset="0"/>
              </a:rPr>
              <a:t> computers </a:t>
            </a:r>
            <a:r>
              <a:rPr lang="en-US" sz="3000" i="1" dirty="0" smtClean="0">
                <a:latin typeface="Comic Sans MS" panose="030F0702030302020204" pitchFamily="66" charset="0"/>
              </a:rPr>
              <a:t>in the room. </a:t>
            </a:r>
            <a:endParaRPr lang="bg-BG" sz="3000" i="1" dirty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bg-BG" sz="3200" dirty="0" smtClean="0">
                <a:latin typeface="Comic Sans MS" panose="030F0702030302020204" pitchFamily="66" charset="0"/>
              </a:rPr>
              <a:t>с </a:t>
            </a:r>
            <a:r>
              <a:rPr lang="bg-BG" sz="3200" u="sng" dirty="0">
                <a:latin typeface="Comic Sans MS" panose="030F0702030302020204" pitchFamily="66" charset="0"/>
              </a:rPr>
              <a:t>неброими</a:t>
            </a:r>
            <a:r>
              <a:rPr lang="bg-BG" sz="3200" dirty="0">
                <a:latin typeface="Comic Sans MS" panose="030F0702030302020204" pitchFamily="66" charset="0"/>
              </a:rPr>
              <a:t> същ. имена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de-DE" sz="3200" b="1" dirty="0">
                <a:solidFill>
                  <a:srgbClr val="008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 </a:t>
            </a:r>
            <a:r>
              <a:rPr lang="de-DE" sz="3200" i="1" dirty="0" err="1">
                <a:latin typeface="Comic Sans MS" panose="030F0702030302020204" pitchFamily="66" charset="0"/>
                <a:sym typeface="Wingdings" panose="05000000000000000000" pitchFamily="2" charset="2"/>
              </a:rPr>
              <a:t>She</a:t>
            </a:r>
            <a:r>
              <a:rPr lang="bg-BG" sz="3200" i="1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3200" b="1" i="1" dirty="0">
                <a:latin typeface="Comic Sans MS" panose="030F0702030302020204" pitchFamily="66" charset="0"/>
                <a:sym typeface="Wingdings" panose="05000000000000000000" pitchFamily="2" charset="2"/>
              </a:rPr>
              <a:t>didn’t </a:t>
            </a:r>
            <a:r>
              <a:rPr lang="en-US" sz="3200" i="1" dirty="0">
                <a:latin typeface="Comic Sans MS" panose="030F0702030302020204" pitchFamily="66" charset="0"/>
                <a:sym typeface="Wingdings" panose="05000000000000000000" pitchFamily="2" charset="2"/>
              </a:rPr>
              <a:t>have</a:t>
            </a:r>
            <a:r>
              <a:rPr lang="de-DE" sz="3200" i="1" dirty="0">
                <a:latin typeface="Comic Sans MS" panose="030F0702030302020204" pitchFamily="66" charset="0"/>
              </a:rPr>
              <a:t> </a:t>
            </a:r>
            <a:r>
              <a:rPr lang="de-DE" sz="3200" b="1" i="1" u="sng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any</a:t>
            </a:r>
            <a:r>
              <a:rPr lang="de-DE" sz="3200" i="1" u="sng" dirty="0">
                <a:latin typeface="Comic Sans MS" panose="030F0702030302020204" pitchFamily="66" charset="0"/>
              </a:rPr>
              <a:t> </a:t>
            </a:r>
            <a:r>
              <a:rPr lang="de-DE" sz="3200" i="1" u="sng" dirty="0" err="1">
                <a:latin typeface="Comic Sans MS" panose="030F0702030302020204" pitchFamily="66" charset="0"/>
              </a:rPr>
              <a:t>money</a:t>
            </a:r>
            <a:r>
              <a:rPr lang="de-DE" sz="3200" dirty="0">
                <a:latin typeface="Comic Sans MS" panose="030F0702030302020204" pitchFamily="66" charset="0"/>
              </a:rPr>
              <a:t>. </a:t>
            </a:r>
            <a:r>
              <a:rPr lang="bg-BG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bg-BG" sz="3200" i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Тя </a:t>
            </a:r>
            <a:r>
              <a:rPr lang="bg-BG" sz="32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нямаше никакви пари</a:t>
            </a:r>
            <a:r>
              <a:rPr lang="bg-BG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.)</a:t>
            </a:r>
            <a:endParaRPr lang="de-DE" sz="32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13363" y="423333"/>
            <a:ext cx="2163170" cy="1094003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any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3175905"/>
            <a:ext cx="1687525" cy="166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39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2533" y="1812532"/>
            <a:ext cx="11548534" cy="34506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bg-BG" sz="3200" dirty="0" smtClean="0">
                <a:latin typeface="Comic Sans MS" panose="030F0702030302020204" pitchFamily="66" charset="0"/>
              </a:rPr>
              <a:t>Използваме </a:t>
            </a:r>
            <a:r>
              <a:rPr lang="en-US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any</a:t>
            </a:r>
            <a:r>
              <a:rPr lang="bg-BG" sz="3200" dirty="0" smtClean="0">
                <a:latin typeface="Comic Sans MS" panose="030F0702030302020204" pitchFamily="66" charset="0"/>
              </a:rPr>
              <a:t>  във </a:t>
            </a:r>
            <a:r>
              <a:rPr lang="bg-BG" sz="3200" u="dotted" dirty="0" smtClean="0"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въпросителни</a:t>
            </a:r>
            <a:r>
              <a:rPr lang="bg-BG" sz="3200" dirty="0" smtClean="0">
                <a:latin typeface="Comic Sans MS" panose="030F0702030302020204" pitchFamily="66" charset="0"/>
              </a:rPr>
              <a:t> изречения:</a:t>
            </a:r>
          </a:p>
          <a:p>
            <a:pPr>
              <a:lnSpc>
                <a:spcPct val="100000"/>
              </a:lnSpc>
            </a:pPr>
            <a:r>
              <a:rPr lang="bg-BG" sz="3200" dirty="0" smtClean="0">
                <a:latin typeface="Comic Sans MS" panose="030F0702030302020204" pitchFamily="66" charset="0"/>
              </a:rPr>
              <a:t>с </a:t>
            </a:r>
            <a:r>
              <a:rPr lang="bg-BG" sz="3200" u="sng" dirty="0" err="1" smtClean="0">
                <a:latin typeface="Comic Sans MS" panose="030F0702030302020204" pitchFamily="66" charset="0"/>
              </a:rPr>
              <a:t>броими</a:t>
            </a:r>
            <a:r>
              <a:rPr lang="bg-BG" sz="3200" dirty="0" smtClean="0">
                <a:latin typeface="Comic Sans MS" panose="030F0702030302020204" pitchFamily="66" charset="0"/>
              </a:rPr>
              <a:t> съществителни имена в </a:t>
            </a:r>
            <a:r>
              <a:rPr lang="bg-BG" sz="3200" u="sng" dirty="0" smtClean="0">
                <a:latin typeface="Comic Sans MS" panose="030F0702030302020204" pitchFamily="66" charset="0"/>
              </a:rPr>
              <a:t>мн. число</a:t>
            </a:r>
          </a:p>
          <a:p>
            <a:pPr lvl="1">
              <a:lnSpc>
                <a:spcPct val="100000"/>
              </a:lnSpc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2800" i="1" dirty="0" smtClean="0">
                <a:latin typeface="Comic Sans MS" panose="030F0702030302020204" pitchFamily="66" charset="0"/>
              </a:rPr>
              <a:t>Are there </a:t>
            </a:r>
            <a:r>
              <a:rPr lang="en-US" sz="2800" i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any</a:t>
            </a:r>
            <a:r>
              <a:rPr lang="en-US" sz="2800" i="1" u="sng" dirty="0" smtClean="0">
                <a:latin typeface="Comic Sans MS" panose="030F0702030302020204" pitchFamily="66" charset="0"/>
              </a:rPr>
              <a:t> question</a:t>
            </a:r>
            <a:r>
              <a:rPr lang="en-US" sz="2800" i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800" i="1" u="sng" dirty="0" smtClean="0">
                <a:latin typeface="Comic Sans MS" panose="030F0702030302020204" pitchFamily="66" charset="0"/>
              </a:rPr>
              <a:t>? </a:t>
            </a:r>
            <a:r>
              <a:rPr lang="bg-BG" sz="28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(Има ли някакви въпроси?)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bg-BG" sz="3200" i="1" dirty="0" smtClean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</a:pPr>
            <a:r>
              <a:rPr lang="bg-BG" sz="3200" dirty="0" smtClean="0">
                <a:latin typeface="Comic Sans MS" panose="030F0702030302020204" pitchFamily="66" charset="0"/>
              </a:rPr>
              <a:t> с </a:t>
            </a:r>
            <a:r>
              <a:rPr lang="bg-BG" sz="3200" u="sng" dirty="0" smtClean="0">
                <a:latin typeface="Comic Sans MS" panose="030F0702030302020204" pitchFamily="66" charset="0"/>
              </a:rPr>
              <a:t>неброими</a:t>
            </a:r>
            <a:r>
              <a:rPr lang="bg-BG" sz="3200" dirty="0" smtClean="0">
                <a:latin typeface="Comic Sans MS" panose="030F0702030302020204" pitchFamily="66" charset="0"/>
              </a:rPr>
              <a:t> същ. имена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de-DE" sz="32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 </a:t>
            </a:r>
            <a:r>
              <a:rPr lang="en-US" sz="32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Have you got </a:t>
            </a:r>
            <a:r>
              <a:rPr lang="de-DE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any</a:t>
            </a:r>
            <a:r>
              <a:rPr lang="de-DE" sz="3200" dirty="0" smtClean="0">
                <a:latin typeface="Comic Sans MS" panose="030F0702030302020204" pitchFamily="66" charset="0"/>
              </a:rPr>
              <a:t> </a:t>
            </a:r>
            <a:r>
              <a:rPr lang="de-DE" sz="3200" i="1" u="sng" dirty="0" err="1" smtClean="0">
                <a:latin typeface="Comic Sans MS" panose="030F0702030302020204" pitchFamily="66" charset="0"/>
              </a:rPr>
              <a:t>money</a:t>
            </a:r>
            <a:r>
              <a:rPr lang="de-DE" sz="3200" dirty="0" smtClean="0">
                <a:latin typeface="Comic Sans MS" panose="030F0702030302020204" pitchFamily="66" charset="0"/>
              </a:rPr>
              <a:t>? </a:t>
            </a:r>
            <a:r>
              <a:rPr lang="bg-BG" sz="32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(Имаш ли пари?)</a:t>
            </a:r>
            <a:endParaRPr lang="de-DE" sz="3200" i="1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13363" y="423333"/>
            <a:ext cx="2163170" cy="1094003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any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31" y="2399405"/>
            <a:ext cx="1677532" cy="24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6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2533" y="1812532"/>
            <a:ext cx="11548534" cy="34506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bg-BG" sz="3600" dirty="0" smtClean="0">
                <a:latin typeface="Comic Sans MS" panose="030F0702030302020204" pitchFamily="66" charset="0"/>
              </a:rPr>
              <a:t>Използваме </a:t>
            </a:r>
            <a:r>
              <a:rPr lang="en-US" sz="36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many</a:t>
            </a:r>
            <a:r>
              <a:rPr lang="bg-BG" sz="3600" dirty="0" smtClean="0">
                <a:latin typeface="Comic Sans MS" panose="030F0702030302020204" pitchFamily="66" charset="0"/>
              </a:rPr>
              <a:t> в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bg-BG" sz="3600" u="sng" dirty="0" smtClean="0">
                <a:latin typeface="Comic Sans MS" panose="030F0702030302020204" pitchFamily="66" charset="0"/>
              </a:rPr>
              <a:t>отрицателни</a:t>
            </a:r>
            <a:r>
              <a:rPr lang="bg-BG" sz="3600" dirty="0" smtClean="0">
                <a:latin typeface="Comic Sans MS" panose="030F0702030302020204" pitchFamily="66" charset="0"/>
              </a:rPr>
              <a:t> изречения с </a:t>
            </a:r>
            <a:r>
              <a:rPr lang="bg-BG" sz="3600" u="sng" dirty="0" err="1" smtClean="0">
                <a:latin typeface="Comic Sans MS" panose="030F0702030302020204" pitchFamily="66" charset="0"/>
              </a:rPr>
              <a:t>броими</a:t>
            </a:r>
            <a:r>
              <a:rPr lang="bg-BG" sz="3600" dirty="0" smtClean="0">
                <a:latin typeface="Comic Sans MS" panose="030F0702030302020204" pitchFamily="66" charset="0"/>
              </a:rPr>
              <a:t> същ. </a:t>
            </a:r>
            <a:r>
              <a:rPr lang="bg-BG" sz="3600" dirty="0">
                <a:latin typeface="Comic Sans MS" panose="030F0702030302020204" pitchFamily="66" charset="0"/>
              </a:rPr>
              <a:t>и</a:t>
            </a:r>
            <a:r>
              <a:rPr lang="bg-BG" sz="3600" dirty="0" smtClean="0">
                <a:latin typeface="Comic Sans MS" panose="030F0702030302020204" pitchFamily="66" charset="0"/>
              </a:rPr>
              <a:t>мена.</a:t>
            </a:r>
          </a:p>
          <a:p>
            <a:pPr marL="0" indent="0">
              <a:lnSpc>
                <a:spcPct val="100000"/>
              </a:lnSpc>
              <a:buNone/>
            </a:pPr>
            <a:endParaRPr lang="bg-BG" sz="3600" dirty="0" smtClean="0">
              <a:latin typeface="Comic Sans MS" panose="030F0702030302020204" pitchFamily="66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There </a:t>
            </a:r>
            <a:r>
              <a:rPr lang="en-US" sz="3600" i="1" u="sng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aren’t </a:t>
            </a:r>
            <a:r>
              <a:rPr lang="de-DE" sz="3600" b="1" i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many</a:t>
            </a:r>
            <a:r>
              <a:rPr lang="de-DE" sz="3600" i="1" dirty="0" smtClean="0">
                <a:latin typeface="Comic Sans MS" panose="030F0702030302020204" pitchFamily="66" charset="0"/>
              </a:rPr>
              <a:t> </a:t>
            </a:r>
            <a:r>
              <a:rPr lang="de-DE" sz="3600" i="1" u="sng" dirty="0" err="1" smtClean="0">
                <a:latin typeface="Comic Sans MS" panose="030F0702030302020204" pitchFamily="66" charset="0"/>
              </a:rPr>
              <a:t>flower</a:t>
            </a:r>
            <a:r>
              <a:rPr lang="de-DE" sz="3600" i="1" u="sng" dirty="0" err="1" smtClean="0">
                <a:solidFill>
                  <a:schemeClr val="accent1"/>
                </a:solidFill>
                <a:latin typeface="Comic Sans MS" panose="030F0702030302020204" pitchFamily="66" charset="0"/>
              </a:rPr>
              <a:t>s</a:t>
            </a:r>
            <a:r>
              <a:rPr lang="de-DE" sz="3600" i="1" dirty="0" smtClean="0">
                <a:latin typeface="Comic Sans MS" panose="030F0702030302020204" pitchFamily="66" charset="0"/>
              </a:rPr>
              <a:t> in </a:t>
            </a:r>
            <a:r>
              <a:rPr lang="de-DE" sz="3600" i="1" dirty="0" err="1" smtClean="0">
                <a:latin typeface="Comic Sans MS" panose="030F0702030302020204" pitchFamily="66" charset="0"/>
              </a:rPr>
              <a:t>the</a:t>
            </a:r>
            <a:r>
              <a:rPr lang="de-DE" sz="3600" i="1" dirty="0" smtClean="0">
                <a:latin typeface="Comic Sans MS" panose="030F0702030302020204" pitchFamily="66" charset="0"/>
              </a:rPr>
              <a:t> </a:t>
            </a:r>
            <a:r>
              <a:rPr lang="de-DE" sz="3600" i="1" dirty="0" err="1" smtClean="0">
                <a:latin typeface="Comic Sans MS" panose="030F0702030302020204" pitchFamily="66" charset="0"/>
              </a:rPr>
              <a:t>garden</a:t>
            </a:r>
            <a:r>
              <a:rPr lang="de-DE" sz="3600" i="1" dirty="0" smtClean="0">
                <a:latin typeface="Comic Sans MS" panose="030F0702030302020204" pitchFamily="66" charset="0"/>
              </a:rPr>
              <a:t>. </a:t>
            </a:r>
            <a:endParaRPr lang="bg-BG" sz="3600" i="1" dirty="0" smtClean="0">
              <a:latin typeface="Comic Sans MS" panose="030F0702030302020204" pitchFamily="66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r>
              <a:rPr lang="bg-BG" sz="34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(Няма </a:t>
            </a:r>
            <a:r>
              <a:rPr lang="bg-BG" sz="3400" b="1" i="1" u="sng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много</a:t>
            </a:r>
            <a:r>
              <a:rPr lang="bg-BG" sz="34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цветя в градината.)</a:t>
            </a:r>
            <a:endParaRPr lang="de-DE" sz="3400" i="1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02394" y="607927"/>
            <a:ext cx="2163170" cy="1010863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many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06498" y="363675"/>
            <a:ext cx="1515805" cy="1443624"/>
          </a:xfrm>
          <a:prstGeom prst="rect">
            <a:avLst/>
          </a:prstGeom>
        </p:spPr>
      </p:pic>
      <p:sp>
        <p:nvSpPr>
          <p:cNvPr id="8" name="Блоксхема: съхранени данни 7"/>
          <p:cNvSpPr/>
          <p:nvPr/>
        </p:nvSpPr>
        <p:spPr>
          <a:xfrm flipH="1">
            <a:off x="5497376" y="649498"/>
            <a:ext cx="3390145" cy="927722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countable noun</a:t>
            </a:r>
            <a:endParaRPr lang="bg-BG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3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94985" y="1812532"/>
            <a:ext cx="10226082" cy="34506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bg-BG" sz="3600" dirty="0" smtClean="0">
                <a:latin typeface="Comic Sans MS" panose="030F0702030302020204" pitchFamily="66" charset="0"/>
              </a:rPr>
              <a:t>Използваме </a:t>
            </a:r>
            <a:r>
              <a:rPr lang="en-US" sz="36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much</a:t>
            </a:r>
            <a:r>
              <a:rPr lang="bg-BG" sz="3600" dirty="0" smtClean="0">
                <a:latin typeface="Comic Sans MS" panose="030F0702030302020204" pitchFamily="66" charset="0"/>
              </a:rPr>
              <a:t> </a:t>
            </a:r>
            <a:r>
              <a:rPr lang="bg-BG" sz="3600" dirty="0" smtClean="0">
                <a:latin typeface="Comic Sans MS" panose="030F0702030302020204" pitchFamily="66" charset="0"/>
              </a:rPr>
              <a:t>в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bg-BG" sz="3600" u="sng" dirty="0" smtClean="0">
                <a:latin typeface="Comic Sans MS" panose="030F0702030302020204" pitchFamily="66" charset="0"/>
              </a:rPr>
              <a:t>отрицателни</a:t>
            </a:r>
            <a:r>
              <a:rPr lang="bg-BG" sz="3600" dirty="0" smtClean="0">
                <a:latin typeface="Comic Sans MS" panose="030F0702030302020204" pitchFamily="66" charset="0"/>
              </a:rPr>
              <a:t> изречения с </a:t>
            </a:r>
            <a:r>
              <a:rPr lang="bg-BG" sz="3600" u="sng" dirty="0" smtClean="0">
                <a:latin typeface="Comic Sans MS" panose="030F0702030302020204" pitchFamily="66" charset="0"/>
              </a:rPr>
              <a:t>не</a:t>
            </a:r>
            <a:r>
              <a:rPr lang="bg-BG" sz="3600" u="sng" dirty="0" smtClean="0">
                <a:latin typeface="Comic Sans MS" panose="030F0702030302020204" pitchFamily="66" charset="0"/>
              </a:rPr>
              <a:t>броими</a:t>
            </a:r>
            <a:r>
              <a:rPr lang="bg-BG" sz="3600" dirty="0" smtClean="0">
                <a:latin typeface="Comic Sans MS" panose="030F0702030302020204" pitchFamily="66" charset="0"/>
              </a:rPr>
              <a:t> </a:t>
            </a:r>
            <a:r>
              <a:rPr lang="bg-BG" sz="3600" dirty="0" smtClean="0">
                <a:latin typeface="Comic Sans MS" panose="030F0702030302020204" pitchFamily="66" charset="0"/>
              </a:rPr>
              <a:t>същ. </a:t>
            </a:r>
            <a:r>
              <a:rPr lang="bg-BG" sz="3600" dirty="0">
                <a:latin typeface="Comic Sans MS" panose="030F0702030302020204" pitchFamily="66" charset="0"/>
              </a:rPr>
              <a:t>и</a:t>
            </a:r>
            <a:r>
              <a:rPr lang="bg-BG" sz="3600" dirty="0" smtClean="0">
                <a:latin typeface="Comic Sans MS" panose="030F0702030302020204" pitchFamily="66" charset="0"/>
              </a:rPr>
              <a:t>мена.</a:t>
            </a:r>
            <a:endParaRPr lang="bg-BG" sz="36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bg-BG" sz="3600" dirty="0" smtClean="0">
              <a:latin typeface="Comic Sans MS" panose="030F0702030302020204" pitchFamily="66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i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There </a:t>
            </a:r>
            <a:r>
              <a:rPr lang="en-US" sz="3600" i="1" u="sng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is</a:t>
            </a:r>
            <a:r>
              <a:rPr lang="en-US" sz="3600" i="1" u="sng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n’t </a:t>
            </a:r>
            <a:r>
              <a:rPr lang="de-DE" sz="3600" b="1" i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much</a:t>
            </a:r>
            <a:r>
              <a:rPr lang="de-DE" sz="3600" i="1" dirty="0" smtClean="0">
                <a:latin typeface="Comic Sans MS" panose="030F0702030302020204" pitchFamily="66" charset="0"/>
              </a:rPr>
              <a:t> </a:t>
            </a:r>
            <a:r>
              <a:rPr lang="de-DE" sz="3600" i="1" u="sng" dirty="0" err="1" smtClean="0">
                <a:latin typeface="Comic Sans MS" panose="030F0702030302020204" pitchFamily="66" charset="0"/>
              </a:rPr>
              <a:t>food</a:t>
            </a:r>
            <a:r>
              <a:rPr lang="de-DE" sz="3600" i="1" dirty="0" smtClean="0">
                <a:latin typeface="Comic Sans MS" panose="030F0702030302020204" pitchFamily="66" charset="0"/>
              </a:rPr>
              <a:t>. </a:t>
            </a:r>
            <a:endParaRPr lang="bg-BG" sz="3600" i="1" dirty="0" smtClean="0">
              <a:latin typeface="Comic Sans MS" panose="030F0702030302020204" pitchFamily="66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r>
              <a:rPr lang="bg-BG" sz="34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(Няма </a:t>
            </a:r>
            <a:r>
              <a:rPr lang="bg-BG" sz="3400" b="1" i="1" u="sng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много</a:t>
            </a:r>
            <a:r>
              <a:rPr lang="bg-BG" sz="3400" i="1" u="sng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bg-BG" sz="3400" i="1" u="sng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храна</a:t>
            </a:r>
            <a:r>
              <a:rPr lang="bg-BG" sz="34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.)</a:t>
            </a:r>
            <a:endParaRPr lang="de-DE" sz="3400" i="1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58638" y="583270"/>
            <a:ext cx="1939976" cy="1010863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much</a:t>
            </a:r>
            <a:endParaRPr lang="bg-BG" sz="36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488299"/>
            <a:ext cx="1515805" cy="1443624"/>
          </a:xfrm>
          <a:prstGeom prst="rect">
            <a:avLst/>
          </a:prstGeom>
        </p:spPr>
      </p:pic>
      <p:sp>
        <p:nvSpPr>
          <p:cNvPr id="2" name="Блоксхема: съхранени данни 1"/>
          <p:cNvSpPr/>
          <p:nvPr/>
        </p:nvSpPr>
        <p:spPr>
          <a:xfrm flipH="1">
            <a:off x="5463922" y="624841"/>
            <a:ext cx="3390145" cy="927722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  <a:r>
              <a:rPr lang="en-US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ncountable noun</a:t>
            </a:r>
            <a:endParaRPr lang="bg-BG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33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2533" y="1812532"/>
            <a:ext cx="11548534" cy="404640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bg-BG" sz="3600" dirty="0" smtClean="0">
                <a:latin typeface="Comic Sans MS" panose="030F0702030302020204" pitchFamily="66" charset="0"/>
              </a:rPr>
              <a:t>Използваме </a:t>
            </a:r>
            <a:r>
              <a:rPr lang="en-US" sz="36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 lot of/lots of</a:t>
            </a:r>
            <a:r>
              <a:rPr lang="bg-BG" sz="3600" dirty="0" smtClean="0">
                <a:latin typeface="Comic Sans MS" panose="030F0702030302020204" pitchFamily="66" charset="0"/>
              </a:rPr>
              <a:t> </a:t>
            </a:r>
            <a:r>
              <a:rPr lang="bg-BG" sz="3600" dirty="0" smtClean="0">
                <a:latin typeface="Comic Sans MS" panose="030F0702030302020204" pitchFamily="66" charset="0"/>
              </a:rPr>
              <a:t>с </a:t>
            </a:r>
            <a:r>
              <a:rPr lang="bg-BG" sz="3600" dirty="0" err="1" smtClean="0">
                <a:latin typeface="Comic Sans MS" panose="030F0702030302020204" pitchFamily="66" charset="0"/>
              </a:rPr>
              <a:t>броими</a:t>
            </a:r>
            <a:r>
              <a:rPr lang="bg-BG" sz="3600" dirty="0" smtClean="0">
                <a:latin typeface="Comic Sans MS" panose="030F0702030302020204" pitchFamily="66" charset="0"/>
              </a:rPr>
              <a:t> и с неброими съществителни, но само в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bg-BG" sz="3600" u="sng" dirty="0" smtClean="0">
                <a:latin typeface="Comic Sans MS" panose="030F0702030302020204" pitchFamily="66" charset="0"/>
              </a:rPr>
              <a:t>положителни съобщителни</a:t>
            </a:r>
            <a:r>
              <a:rPr lang="bg-BG" sz="3600" dirty="0" smtClean="0">
                <a:latin typeface="Comic Sans MS" panose="030F0702030302020204" pitchFamily="66" charset="0"/>
              </a:rPr>
              <a:t> изречения, когато говорим за голямо количество:</a:t>
            </a:r>
          </a:p>
          <a:p>
            <a:pPr>
              <a:lnSpc>
                <a:spcPct val="100000"/>
              </a:lnSpc>
            </a:pPr>
            <a:r>
              <a:rPr lang="bg-BG" sz="3600" dirty="0" smtClean="0">
                <a:latin typeface="Comic Sans MS" panose="030F0702030302020204" pitchFamily="66" charset="0"/>
              </a:rPr>
              <a:t> с </a:t>
            </a:r>
            <a:r>
              <a:rPr lang="bg-BG" sz="3600" u="sng" dirty="0" err="1" smtClean="0">
                <a:latin typeface="Comic Sans MS" panose="030F0702030302020204" pitchFamily="66" charset="0"/>
              </a:rPr>
              <a:t>броими</a:t>
            </a:r>
            <a:r>
              <a:rPr lang="bg-BG" sz="3600" dirty="0" smtClean="0">
                <a:latin typeface="Comic Sans MS" panose="030F0702030302020204" pitchFamily="66" charset="0"/>
              </a:rPr>
              <a:t> същ. имена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There are </a:t>
            </a:r>
            <a:r>
              <a:rPr lang="de-DE" sz="3600" b="1" i="1" u="sng" dirty="0" smtClean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</a:t>
            </a:r>
            <a:r>
              <a:rPr lang="de-DE" sz="3600" b="1" i="1" u="sng" dirty="0" err="1" smtClean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lot</a:t>
            </a:r>
            <a:r>
              <a:rPr lang="de-DE" sz="3600" b="1" i="1" u="sng" dirty="0" smtClean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sz="3600" b="1" i="1" u="sng" dirty="0" err="1" smtClean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of</a:t>
            </a:r>
            <a:r>
              <a:rPr lang="de-DE" sz="3600" b="1" i="1" u="sng" dirty="0" smtClean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/lots </a:t>
            </a:r>
            <a:r>
              <a:rPr lang="de-DE" sz="3600" b="1" i="1" u="sng" dirty="0" err="1" smtClean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of</a:t>
            </a:r>
            <a:r>
              <a:rPr lang="de-DE" sz="3600" b="1" i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de-DE" sz="3600" i="1" u="sng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flowers</a:t>
            </a:r>
            <a:r>
              <a:rPr lang="de-DE" sz="3600" i="1" u="sng" dirty="0" smtClean="0">
                <a:latin typeface="Comic Sans MS" panose="030F0702030302020204" pitchFamily="66" charset="0"/>
              </a:rPr>
              <a:t> </a:t>
            </a:r>
            <a:r>
              <a:rPr lang="de-DE" sz="3600" i="1" dirty="0" smtClean="0">
                <a:latin typeface="Comic Sans MS" panose="030F0702030302020204" pitchFamily="66" charset="0"/>
              </a:rPr>
              <a:t>in </a:t>
            </a:r>
            <a:r>
              <a:rPr lang="de-DE" sz="3600" i="1" dirty="0" err="1" smtClean="0">
                <a:latin typeface="Comic Sans MS" panose="030F0702030302020204" pitchFamily="66" charset="0"/>
              </a:rPr>
              <a:t>the</a:t>
            </a:r>
            <a:r>
              <a:rPr lang="de-DE" sz="3600" i="1" dirty="0" smtClean="0">
                <a:latin typeface="Comic Sans MS" panose="030F0702030302020204" pitchFamily="66" charset="0"/>
              </a:rPr>
              <a:t> </a:t>
            </a:r>
            <a:r>
              <a:rPr lang="de-DE" sz="3600" i="1" dirty="0" err="1" smtClean="0">
                <a:latin typeface="Comic Sans MS" panose="030F0702030302020204" pitchFamily="66" charset="0"/>
              </a:rPr>
              <a:t>garden</a:t>
            </a:r>
            <a:r>
              <a:rPr lang="de-DE" sz="3600" dirty="0" smtClean="0">
                <a:latin typeface="Comic Sans MS" panose="030F0702030302020204" pitchFamily="66" charset="0"/>
              </a:rPr>
              <a:t>. </a:t>
            </a:r>
            <a:endParaRPr lang="bg-BG" sz="3600" dirty="0" smtClean="0">
              <a:latin typeface="Comic Sans MS" panose="030F0702030302020204" pitchFamily="66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r>
              <a:rPr lang="bg-BG" sz="3400" dirty="0" smtClean="0">
                <a:latin typeface="Comic Sans MS" panose="030F0702030302020204" pitchFamily="66" charset="0"/>
              </a:rPr>
              <a:t>(Има </a:t>
            </a:r>
            <a:r>
              <a:rPr lang="bg-BG" sz="3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много</a:t>
            </a:r>
            <a:r>
              <a:rPr lang="bg-BG" sz="3400" u="sng" dirty="0" smtClean="0">
                <a:latin typeface="Comic Sans MS" panose="030F0702030302020204" pitchFamily="66" charset="0"/>
              </a:rPr>
              <a:t> цветя </a:t>
            </a:r>
            <a:r>
              <a:rPr lang="bg-BG" sz="3400" dirty="0" smtClean="0">
                <a:latin typeface="Comic Sans MS" panose="030F0702030302020204" pitchFamily="66" charset="0"/>
              </a:rPr>
              <a:t>в градината.)</a:t>
            </a:r>
          </a:p>
          <a:p>
            <a:pPr>
              <a:lnSpc>
                <a:spcPct val="100000"/>
              </a:lnSpc>
            </a:pPr>
            <a:r>
              <a:rPr lang="bg-BG" sz="3800" dirty="0">
                <a:latin typeface="Comic Sans MS" panose="030F0702030302020204" pitchFamily="66" charset="0"/>
              </a:rPr>
              <a:t>с</a:t>
            </a:r>
            <a:r>
              <a:rPr lang="bg-BG" sz="3800" dirty="0" smtClean="0">
                <a:latin typeface="Comic Sans MS" panose="030F0702030302020204" pitchFamily="66" charset="0"/>
              </a:rPr>
              <a:t> </a:t>
            </a:r>
            <a:r>
              <a:rPr lang="bg-BG" sz="3800" u="sng" dirty="0" smtClean="0">
                <a:latin typeface="Comic Sans MS" panose="030F0702030302020204" pitchFamily="66" charset="0"/>
              </a:rPr>
              <a:t>неброими</a:t>
            </a:r>
            <a:r>
              <a:rPr lang="bg-BG" sz="3800" dirty="0" smtClean="0">
                <a:latin typeface="Comic Sans MS" panose="030F0702030302020204" pitchFamily="66" charset="0"/>
              </a:rPr>
              <a:t> същ. </a:t>
            </a:r>
            <a:r>
              <a:rPr lang="bg-BG" sz="3800" dirty="0">
                <a:latin typeface="Comic Sans MS" panose="030F0702030302020204" pitchFamily="66" charset="0"/>
              </a:rPr>
              <a:t>и</a:t>
            </a:r>
            <a:r>
              <a:rPr lang="bg-BG" sz="3800" dirty="0" smtClean="0">
                <a:latin typeface="Comic Sans MS" panose="030F0702030302020204" pitchFamily="66" charset="0"/>
              </a:rPr>
              <a:t>мена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Comic Sans MS" panose="030F0702030302020204" pitchFamily="66" charset="0"/>
              </a:rPr>
              <a:t>There is </a:t>
            </a:r>
            <a:r>
              <a:rPr lang="en-US" sz="36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 lot of/lots </a:t>
            </a:r>
            <a:r>
              <a:rPr lang="en-US" sz="36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of </a:t>
            </a: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sugar</a:t>
            </a:r>
            <a:r>
              <a:rPr lang="en-US" sz="3600" dirty="0" smtClean="0">
                <a:latin typeface="Comic Sans MS" panose="030F0702030302020204" pitchFamily="66" charset="0"/>
              </a:rPr>
              <a:t> in this drink. </a:t>
            </a:r>
            <a:r>
              <a:rPr lang="bg-BG" sz="3600" dirty="0" smtClean="0">
                <a:latin typeface="Comic Sans MS" panose="030F0702030302020204" pitchFamily="66" charset="0"/>
              </a:rPr>
              <a:t>(Има </a:t>
            </a:r>
            <a:r>
              <a:rPr lang="bg-BG" sz="36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много</a:t>
            </a:r>
            <a:r>
              <a:rPr lang="bg-BG" sz="3600" dirty="0" smtClean="0">
                <a:latin typeface="Comic Sans MS" panose="030F0702030302020204" pitchFamily="66" charset="0"/>
              </a:rPr>
              <a:t> захар в тази напитка.)</a:t>
            </a:r>
            <a:endParaRPr lang="de-DE" sz="36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19868" y="570930"/>
            <a:ext cx="3369732" cy="1094003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  <a:r>
              <a:rPr lang="en-US" sz="4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lot of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90267" y="644729"/>
            <a:ext cx="3369732" cy="1094003"/>
          </a:xfrm>
          <a:prstGeom prst="ellipse">
            <a:avLst/>
          </a:prstGeom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lots of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62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TM10001114[[fn=Галерия]]</Template>
  <TotalTime>242</TotalTime>
  <Words>433</Words>
  <Application>Microsoft Office PowerPoint</Application>
  <PresentationFormat>Широк екран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6" baseType="lpstr">
      <vt:lpstr>Arial</vt:lpstr>
      <vt:lpstr>Comic Sans MS</vt:lpstr>
      <vt:lpstr>Gill Sans MT</vt:lpstr>
      <vt:lpstr>Nyala</vt:lpstr>
      <vt:lpstr>Wingdings</vt:lpstr>
      <vt:lpstr>Gallery</vt:lpstr>
      <vt:lpstr>Expressions of quantity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Expressions of quantity</dc:title>
  <dc:creator>Искра Петкова</dc:creator>
  <cp:lastModifiedBy>Искра Петкова</cp:lastModifiedBy>
  <cp:revision>24</cp:revision>
  <dcterms:created xsi:type="dcterms:W3CDTF">2018-04-26T17:58:13Z</dcterms:created>
  <dcterms:modified xsi:type="dcterms:W3CDTF">2020-04-29T20:40:49Z</dcterms:modified>
</cp:coreProperties>
</file>